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234684"/>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Prompt Engineering – Mở khóa tiềm năng của AI</a:t>
            </a:r>
            <a:endParaRPr lang="en-US" sz="4450" dirty="0"/>
          </a:p>
        </p:txBody>
      </p:sp>
      <p:sp>
        <p:nvSpPr>
          <p:cNvPr id="4" name="Text 1"/>
          <p:cNvSpPr/>
          <p:nvPr/>
        </p:nvSpPr>
        <p:spPr>
          <a:xfrm>
            <a:off x="6244709" y="3985022"/>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Workshop này sẽ giới thiệu về Prompt Engineering và vai trò của nó trong tối ưu hóa mô hình ngôn ngữ (LLM). Bạn không cần kiến thức lập trình sâu để tham gia. Mục tiêu của workshop là giúp bạn hiểu và thực hành các kỹ thuật prompt hiệu quả.</a:t>
            </a:r>
            <a:endParaRPr lang="en-US" sz="1700" dirty="0"/>
          </a:p>
        </p:txBody>
      </p:sp>
      <p:sp>
        <p:nvSpPr>
          <p:cNvPr id="5" name="Shape 2"/>
          <p:cNvSpPr/>
          <p:nvPr/>
        </p:nvSpPr>
        <p:spPr>
          <a:xfrm>
            <a:off x="6244709" y="5631775"/>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52329" y="5639395"/>
            <a:ext cx="331351" cy="331351"/>
          </a:xfrm>
          <a:prstGeom prst="rect">
            <a:avLst/>
          </a:prstGeom>
        </p:spPr>
      </p:pic>
      <p:sp>
        <p:nvSpPr>
          <p:cNvPr id="7" name="Text 3"/>
          <p:cNvSpPr/>
          <p:nvPr/>
        </p:nvSpPr>
        <p:spPr>
          <a:xfrm>
            <a:off x="6699528" y="5615583"/>
            <a:ext cx="1765340" cy="379214"/>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Vuong Le</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069068"/>
            <a:ext cx="11863268"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Trách nhiệm &amp; cơ hội trong Prompt Engineering</a:t>
            </a:r>
            <a:endParaRPr lang="en-US" sz="4450" dirty="0"/>
          </a:p>
        </p:txBody>
      </p:sp>
      <p:pic>
        <p:nvPicPr>
          <p:cNvPr id="3" name="Image 0" descr="preencoded.png">    </p:cNvPr>
          <p:cNvPicPr>
            <a:picLocks noChangeAspect="1"/>
          </p:cNvPicPr>
          <p:nvPr/>
        </p:nvPicPr>
        <p:blipFill>
          <a:blip r:embed="rId1"/>
          <a:stretch>
            <a:fillRect/>
          </a:stretch>
        </p:blipFill>
        <p:spPr>
          <a:xfrm>
            <a:off x="3426262" y="3354824"/>
            <a:ext cx="3802261" cy="2599849"/>
          </a:xfrm>
          <a:prstGeom prst="rect">
            <a:avLst/>
          </a:prstGeom>
        </p:spPr>
      </p:pic>
      <p:pic>
        <p:nvPicPr>
          <p:cNvPr id="4" name="Image 1" descr="preencoded.png">    </p:cNvPr>
          <p:cNvPicPr>
            <a:picLocks noChangeAspect="1"/>
          </p:cNvPicPr>
          <p:nvPr/>
        </p:nvPicPr>
        <p:blipFill>
          <a:blip r:embed="rId2"/>
          <a:stretch>
            <a:fillRect/>
          </a:stretch>
        </p:blipFill>
        <p:spPr>
          <a:xfrm>
            <a:off x="7401758" y="3354824"/>
            <a:ext cx="3802261" cy="25998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8149828"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Hiểu về cách LLM dự đoán từ ngữ</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Dự đoán từ tiếp theo</a:t>
            </a:r>
            <a:endParaRPr lang="en-US" sz="2200" dirty="0"/>
          </a:p>
        </p:txBody>
      </p:sp>
      <p:sp>
        <p:nvSpPr>
          <p:cNvPr id="4" name="Text 2"/>
          <p:cNvSpPr/>
          <p:nvPr/>
        </p:nvSpPr>
        <p:spPr>
          <a:xfrm>
            <a:off x="758309" y="4237434"/>
            <a:ext cx="629257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LLM là công cụ dự đoán từ tiếp theo dựa trên dữ liệu đã học. Chúng hoạt động giống như một bộ não nhân tạo, có khả năng phân tích và dự đoán các từ tiếp theo trong một chuỗi văn bản.</a:t>
            </a:r>
            <a:endParaRPr lang="en-US" sz="1700" dirty="0"/>
          </a:p>
        </p:txBody>
      </p:sp>
      <p:sp>
        <p:nvSpPr>
          <p:cNvPr id="5" name="Text 3"/>
          <p:cNvSpPr/>
          <p:nvPr/>
        </p:nvSpPr>
        <p:spPr>
          <a:xfrm>
            <a:off x="7587139" y="366462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Vai trò của prompt</a:t>
            </a:r>
            <a:endParaRPr lang="en-US" sz="2200" dirty="0"/>
          </a:p>
        </p:txBody>
      </p:sp>
      <p:sp>
        <p:nvSpPr>
          <p:cNvPr id="6" name="Text 4"/>
          <p:cNvSpPr/>
          <p:nvPr/>
        </p:nvSpPr>
        <p:spPr>
          <a:xfrm>
            <a:off x="7587139" y="4237434"/>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Prompt đóng vai trò như một hướng dẫn cho LLM, giúp mô hình hiểu rõ ngữ cảnh và tạo ra câu trả lời phù hợp với yêu cầu của người dùng.</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61361"/>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Temperature – Điều chỉnh mức độ sáng tạo của AI</a:t>
            </a:r>
            <a:endParaRPr lang="en-US" sz="4450" dirty="0"/>
          </a:p>
        </p:txBody>
      </p:sp>
      <p:sp>
        <p:nvSpPr>
          <p:cNvPr id="4" name="Shape 1"/>
          <p:cNvSpPr/>
          <p:nvPr/>
        </p:nvSpPr>
        <p:spPr>
          <a:xfrm>
            <a:off x="758309" y="335541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41427" y="3428048"/>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3355419"/>
            <a:ext cx="2949059"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Temperature cao (≈ 1.0)</a:t>
            </a:r>
            <a:endParaRPr lang="en-US" sz="2200" dirty="0"/>
          </a:p>
        </p:txBody>
      </p:sp>
      <p:sp>
        <p:nvSpPr>
          <p:cNvPr id="7" name="Text 4"/>
          <p:cNvSpPr/>
          <p:nvPr/>
        </p:nvSpPr>
        <p:spPr>
          <a:xfrm>
            <a:off x="1462326" y="3841552"/>
            <a:ext cx="6923365"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Tạo phản hồi sáng tạo, nhưng có thể không chính xác. Giống như một đầu bếp sáng tạo, AI có thể tạo ra những món ăn độc đáo nhưng không chắc chắn về hương vị.</a:t>
            </a:r>
            <a:endParaRPr lang="en-US" sz="1700" dirty="0"/>
          </a:p>
        </p:txBody>
      </p:sp>
      <p:sp>
        <p:nvSpPr>
          <p:cNvPr id="8" name="Shape 5"/>
          <p:cNvSpPr/>
          <p:nvPr/>
        </p:nvSpPr>
        <p:spPr>
          <a:xfrm>
            <a:off x="758309" y="5341977"/>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9" name="Text 6"/>
          <p:cNvSpPr/>
          <p:nvPr/>
        </p:nvSpPr>
        <p:spPr>
          <a:xfrm>
            <a:off x="906185" y="5414605"/>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462326" y="5341977"/>
            <a:ext cx="3129439"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Temperature thấp (≈ 0.2)</a:t>
            </a:r>
            <a:endParaRPr lang="en-US" sz="2200" dirty="0"/>
          </a:p>
        </p:txBody>
      </p:sp>
      <p:sp>
        <p:nvSpPr>
          <p:cNvPr id="11" name="Text 8"/>
          <p:cNvSpPr/>
          <p:nvPr/>
        </p:nvSpPr>
        <p:spPr>
          <a:xfrm>
            <a:off x="1462326" y="5828109"/>
            <a:ext cx="6923365"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Phản hồi có tính xác thực cao hơn, ít sáng tạo hơn. Giống như một thợ làm bánh chính xác, AI sẽ tạo ra những chiếc bánh đẹp mắt và ngon miệng nhưng theo công thức truyền thống.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51867"/>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Zero-shot Prompting – AI tự suy luận</a:t>
            </a:r>
            <a:endParaRPr lang="en-US" sz="4450" dirty="0"/>
          </a:p>
        </p:txBody>
      </p:sp>
      <p:sp>
        <p:nvSpPr>
          <p:cNvPr id="4" name="Shape 1"/>
          <p:cNvSpPr/>
          <p:nvPr/>
        </p:nvSpPr>
        <p:spPr>
          <a:xfrm>
            <a:off x="758309" y="2402205"/>
            <a:ext cx="3705463"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74884" y="261878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Định nghĩa</a:t>
            </a:r>
            <a:endParaRPr lang="en-US" sz="2200" dirty="0"/>
          </a:p>
        </p:txBody>
      </p:sp>
      <p:sp>
        <p:nvSpPr>
          <p:cNvPr id="6" name="Text 3"/>
          <p:cNvSpPr/>
          <p:nvPr/>
        </p:nvSpPr>
        <p:spPr>
          <a:xfrm>
            <a:off x="974884" y="3104912"/>
            <a:ext cx="3272314"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Đưa ra yêu cầu mà không cung cấp ví dụ trước. Giống như bạn yêu cầu một người bạn viết một bài thơ mà không cho họ bất kỳ gợi ý nào.</a:t>
            </a:r>
            <a:endParaRPr lang="en-US" sz="1700" dirty="0"/>
          </a:p>
        </p:txBody>
      </p:sp>
      <p:sp>
        <p:nvSpPr>
          <p:cNvPr id="7" name="Shape 4"/>
          <p:cNvSpPr/>
          <p:nvPr/>
        </p:nvSpPr>
        <p:spPr>
          <a:xfrm>
            <a:off x="4680347" y="2402205"/>
            <a:ext cx="3705463"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8" name="Text 5"/>
          <p:cNvSpPr/>
          <p:nvPr/>
        </p:nvSpPr>
        <p:spPr>
          <a:xfrm>
            <a:off x="4896922" y="261878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Thách thức</a:t>
            </a:r>
            <a:endParaRPr lang="en-US" sz="2200" dirty="0"/>
          </a:p>
        </p:txBody>
      </p:sp>
      <p:sp>
        <p:nvSpPr>
          <p:cNvPr id="9" name="Text 6"/>
          <p:cNvSpPr/>
          <p:nvPr/>
        </p:nvSpPr>
        <p:spPr>
          <a:xfrm>
            <a:off x="4896922" y="3104912"/>
            <a:ext cx="3272314"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LLM có thể không hiểu chính xác ngữ cảnh hoặc sắc thái của câu lệnh. AI có thể hiểu sai ý bạn và tạo ra kết quả không như mong đợi.</a:t>
            </a:r>
            <a:endParaRPr lang="en-US" sz="1700" dirty="0"/>
          </a:p>
        </p:txBody>
      </p:sp>
      <p:sp>
        <p:nvSpPr>
          <p:cNvPr id="10" name="Shape 7"/>
          <p:cNvSpPr/>
          <p:nvPr/>
        </p:nvSpPr>
        <p:spPr>
          <a:xfrm>
            <a:off x="758309" y="5618321"/>
            <a:ext cx="7627382" cy="1959412"/>
          </a:xfrm>
          <a:prstGeom prst="roundRect">
            <a:avLst>
              <a:gd name="adj" fmla="val 9952"/>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974884" y="5834896"/>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Ứng dụng</a:t>
            </a:r>
            <a:endParaRPr lang="en-US" sz="2200" dirty="0"/>
          </a:p>
        </p:txBody>
      </p:sp>
      <p:sp>
        <p:nvSpPr>
          <p:cNvPr id="12" name="Text 9"/>
          <p:cNvSpPr/>
          <p:nvPr/>
        </p:nvSpPr>
        <p:spPr>
          <a:xfrm>
            <a:off x="974884" y="6321028"/>
            <a:ext cx="7194233"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Tốt khi cần câu trả lời sáng tạo hoặc khi thử nghiệm các phản hồi đa dạng. Ví dụ, bạn có thể yêu cầu AI viết một câu chuyện ngắn mà không cung cấp bất kỳ chi tiết nào.</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879521"/>
            <a:ext cx="9870877"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Few-shot Prompting – Dạy AI bằng ví dụ</a:t>
            </a:r>
            <a:endParaRPr lang="en-US" sz="4450" dirty="0"/>
          </a:p>
        </p:txBody>
      </p:sp>
      <p:pic>
        <p:nvPicPr>
          <p:cNvPr id="3" name="Image 0" descr="preencoded.png">    </p:cNvPr>
          <p:cNvPicPr>
            <a:picLocks noChangeAspect="1"/>
          </p:cNvPicPr>
          <p:nvPr/>
        </p:nvPicPr>
        <p:blipFill>
          <a:blip r:embed="rId1"/>
          <a:stretch>
            <a:fillRect/>
          </a:stretch>
        </p:blipFill>
        <p:spPr>
          <a:xfrm>
            <a:off x="758309" y="3025497"/>
            <a:ext cx="541615" cy="541615"/>
          </a:xfrm>
          <a:prstGeom prst="rect">
            <a:avLst/>
          </a:prstGeom>
        </p:spPr>
      </p:pic>
      <p:sp>
        <p:nvSpPr>
          <p:cNvPr id="4" name="Text 1"/>
          <p:cNvSpPr/>
          <p:nvPr/>
        </p:nvSpPr>
        <p:spPr>
          <a:xfrm>
            <a:off x="758309" y="378368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Định nghĩa</a:t>
            </a:r>
            <a:endParaRPr lang="en-US" sz="2200" dirty="0"/>
          </a:p>
        </p:txBody>
      </p:sp>
      <p:sp>
        <p:nvSpPr>
          <p:cNvPr id="5" name="Text 2"/>
          <p:cNvSpPr/>
          <p:nvPr/>
        </p:nvSpPr>
        <p:spPr>
          <a:xfrm>
            <a:off x="758309" y="4269819"/>
            <a:ext cx="4154567"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Cung cấp một số ví dụ trước khi yêu cầu AI thực hiện nhiệm vụ. Giống như bạn dạy một đứa trẻ học cách viết bằng cách cho chúng xem những chữ cái mẫu.</a:t>
            </a:r>
            <a:endParaRPr lang="en-US" sz="1700" dirty="0"/>
          </a:p>
        </p:txBody>
      </p:sp>
      <p:pic>
        <p:nvPicPr>
          <p:cNvPr id="6" name="Image 1" descr="preencoded.png">    </p:cNvPr>
          <p:cNvPicPr>
            <a:picLocks noChangeAspect="1"/>
          </p:cNvPicPr>
          <p:nvPr/>
        </p:nvPicPr>
        <p:blipFill>
          <a:blip r:embed="rId2"/>
          <a:stretch>
            <a:fillRect/>
          </a:stretch>
        </p:blipFill>
        <p:spPr>
          <a:xfrm>
            <a:off x="5237798" y="3025497"/>
            <a:ext cx="541615" cy="541615"/>
          </a:xfrm>
          <a:prstGeom prst="rect">
            <a:avLst/>
          </a:prstGeom>
        </p:spPr>
      </p:pic>
      <p:sp>
        <p:nvSpPr>
          <p:cNvPr id="7" name="Text 3"/>
          <p:cNvSpPr/>
          <p:nvPr/>
        </p:nvSpPr>
        <p:spPr>
          <a:xfrm>
            <a:off x="5237798" y="378368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Vì sao hiệu quả?</a:t>
            </a:r>
            <a:endParaRPr lang="en-US" sz="2200" dirty="0"/>
          </a:p>
        </p:txBody>
      </p:sp>
      <p:sp>
        <p:nvSpPr>
          <p:cNvPr id="8" name="Text 4"/>
          <p:cNvSpPr/>
          <p:nvPr/>
        </p:nvSpPr>
        <p:spPr>
          <a:xfrm>
            <a:off x="5237798" y="4269819"/>
            <a:ext cx="4154686"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Giống như con người học qua ví dụ thay vì chỉ đọc lý thuyết. AI có thể học cách thực hiện một nhiệm vụ cụ thể bằng cách quan sát những ví dụ minh họa.</a:t>
            </a:r>
            <a:endParaRPr lang="en-US" sz="1700" dirty="0"/>
          </a:p>
        </p:txBody>
      </p:sp>
      <p:pic>
        <p:nvPicPr>
          <p:cNvPr id="9" name="Image 2" descr="preencoded.png">    </p:cNvPr>
          <p:cNvPicPr>
            <a:picLocks noChangeAspect="1"/>
          </p:cNvPicPr>
          <p:nvPr/>
        </p:nvPicPr>
        <p:blipFill>
          <a:blip r:embed="rId3"/>
          <a:stretch>
            <a:fillRect/>
          </a:stretch>
        </p:blipFill>
        <p:spPr>
          <a:xfrm>
            <a:off x="9717405" y="3025497"/>
            <a:ext cx="541615" cy="541615"/>
          </a:xfrm>
          <a:prstGeom prst="rect">
            <a:avLst/>
          </a:prstGeom>
        </p:spPr>
      </p:pic>
      <p:sp>
        <p:nvSpPr>
          <p:cNvPr id="10" name="Text 5"/>
          <p:cNvSpPr/>
          <p:nvPr/>
        </p:nvSpPr>
        <p:spPr>
          <a:xfrm>
            <a:off x="9717405" y="378368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Ứng dụng</a:t>
            </a:r>
            <a:endParaRPr lang="en-US" sz="2200" dirty="0"/>
          </a:p>
        </p:txBody>
      </p:sp>
      <p:sp>
        <p:nvSpPr>
          <p:cNvPr id="11" name="Text 6"/>
          <p:cNvSpPr/>
          <p:nvPr/>
        </p:nvSpPr>
        <p:spPr>
          <a:xfrm>
            <a:off x="9717405" y="4269819"/>
            <a:ext cx="4154567"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Hữu ích khi yêu cầu AI phân tích dữ liệu có cấu trúc hoặc tuân theo một mẫu cụ thể. Ví dụ, bạn có thể dạy AI cách chuyển đổi dữ liệu từ bảng tính sang JSON bằng cách cung cấp một số ví dụ.</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19457"/>
          </a:xfrm>
          <a:prstGeom prst="rect">
            <a:avLst/>
          </a:prstGeom>
        </p:spPr>
      </p:pic>
      <p:sp>
        <p:nvSpPr>
          <p:cNvPr id="3" name="Text 0"/>
          <p:cNvSpPr/>
          <p:nvPr/>
        </p:nvSpPr>
        <p:spPr>
          <a:xfrm>
            <a:off x="649367" y="2829639"/>
            <a:ext cx="13331666" cy="1220629"/>
          </a:xfrm>
          <a:prstGeom prst="rect">
            <a:avLst/>
          </a:prstGeom>
          <a:noFill/>
          <a:ln/>
        </p:spPr>
        <p:txBody>
          <a:bodyPr wrap="square" lIns="0" tIns="0" rIns="0" bIns="0" rtlCol="0" anchor="t"/>
          <a:lstStyle/>
          <a:p>
            <a:pPr indent="0" marL="0">
              <a:lnSpc>
                <a:spcPts val="4800"/>
              </a:lnSpc>
              <a:buNone/>
            </a:pPr>
            <a:r>
              <a:rPr lang="en-US" sz="3800" b="1" dirty="0">
                <a:solidFill>
                  <a:srgbClr val="9998FF"/>
                </a:solidFill>
                <a:latin typeface="Barlow Bold" pitchFamily="34" charset="0"/>
                <a:ea typeface="Barlow Bold" pitchFamily="34" charset="-122"/>
                <a:cs typeface="Barlow Bold" pitchFamily="34" charset="-120"/>
              </a:rPr>
              <a:t>System Prompt &amp; Role Prompt – Định hình phong cách phản hồi của AI</a:t>
            </a:r>
            <a:endParaRPr lang="en-US" sz="3800" dirty="0"/>
          </a:p>
        </p:txBody>
      </p:sp>
      <p:sp>
        <p:nvSpPr>
          <p:cNvPr id="4" name="Shape 1"/>
          <p:cNvSpPr/>
          <p:nvPr/>
        </p:nvSpPr>
        <p:spPr>
          <a:xfrm>
            <a:off x="649367" y="5876925"/>
            <a:ext cx="13331666" cy="22860"/>
          </a:xfrm>
          <a:prstGeom prst="roundRect">
            <a:avLst>
              <a:gd name="adj" fmla="val 730560"/>
            </a:avLst>
          </a:prstGeom>
          <a:solidFill>
            <a:srgbClr val="60646A"/>
          </a:solidFill>
          <a:ln/>
        </p:spPr>
      </p:sp>
      <p:sp>
        <p:nvSpPr>
          <p:cNvPr id="5" name="Shape 2"/>
          <p:cNvSpPr/>
          <p:nvPr/>
        </p:nvSpPr>
        <p:spPr>
          <a:xfrm>
            <a:off x="5050869" y="5227558"/>
            <a:ext cx="22860" cy="649367"/>
          </a:xfrm>
          <a:prstGeom prst="roundRect">
            <a:avLst>
              <a:gd name="adj" fmla="val 730560"/>
            </a:avLst>
          </a:prstGeom>
          <a:solidFill>
            <a:srgbClr val="60646A"/>
          </a:solidFill>
          <a:ln/>
        </p:spPr>
      </p:sp>
      <p:sp>
        <p:nvSpPr>
          <p:cNvPr id="6" name="Shape 3"/>
          <p:cNvSpPr/>
          <p:nvPr/>
        </p:nvSpPr>
        <p:spPr>
          <a:xfrm>
            <a:off x="4853583" y="5668208"/>
            <a:ext cx="417433" cy="417433"/>
          </a:xfrm>
          <a:prstGeom prst="roundRect">
            <a:avLst>
              <a:gd name="adj" fmla="val 40008"/>
            </a:avLst>
          </a:prstGeom>
          <a:solidFill>
            <a:srgbClr val="282C32"/>
          </a:solidFill>
          <a:ln/>
          <a:effectLst>
            <a:outerShdw sx="100000" sy="100000" kx="0" ky="0" algn="bl" rotWithShape="0" blurRad="45720" dist="22860" dir="13500000">
              <a:srgbClr val="ffffff">
                <a:alpha val="10000"/>
              </a:srgbClr>
            </a:outerShdw>
          </a:effectLst>
        </p:spPr>
      </p:sp>
      <p:sp>
        <p:nvSpPr>
          <p:cNvPr id="7" name="Text 4"/>
          <p:cNvSpPr/>
          <p:nvPr/>
        </p:nvSpPr>
        <p:spPr>
          <a:xfrm>
            <a:off x="5010388" y="5730359"/>
            <a:ext cx="103703" cy="293013"/>
          </a:xfrm>
          <a:prstGeom prst="rect">
            <a:avLst/>
          </a:prstGeom>
          <a:noFill/>
          <a:ln/>
        </p:spPr>
        <p:txBody>
          <a:bodyPr wrap="none" lIns="0" tIns="0" rIns="0" bIns="0" rtlCol="0" anchor="t"/>
          <a:lstStyle/>
          <a:p>
            <a:pPr algn="ctr" indent="0" marL="0">
              <a:lnSpc>
                <a:spcPts val="2300"/>
              </a:lnSpc>
              <a:buNone/>
            </a:pPr>
            <a:r>
              <a:rPr lang="en-US" sz="2300" b="1" dirty="0">
                <a:solidFill>
                  <a:srgbClr val="EEEFF5"/>
                </a:solidFill>
                <a:latin typeface="Barlow Bold" pitchFamily="34" charset="0"/>
                <a:ea typeface="Barlow Bold" pitchFamily="34" charset="-122"/>
                <a:cs typeface="Barlow Bold" pitchFamily="34" charset="-120"/>
              </a:rPr>
              <a:t>1</a:t>
            </a:r>
            <a:endParaRPr lang="en-US" sz="2300" dirty="0"/>
          </a:p>
        </p:txBody>
      </p:sp>
      <p:sp>
        <p:nvSpPr>
          <p:cNvPr id="8" name="Text 5"/>
          <p:cNvSpPr/>
          <p:nvPr/>
        </p:nvSpPr>
        <p:spPr>
          <a:xfrm>
            <a:off x="3841552" y="4328517"/>
            <a:ext cx="2441496" cy="305157"/>
          </a:xfrm>
          <a:prstGeom prst="rect">
            <a:avLst/>
          </a:prstGeom>
          <a:noFill/>
          <a:ln/>
        </p:spPr>
        <p:txBody>
          <a:bodyPr wrap="none" lIns="0" tIns="0" rIns="0" bIns="0" rtlCol="0" anchor="t"/>
          <a:lstStyle/>
          <a:p>
            <a:pPr algn="ctr" indent="0" marL="0">
              <a:lnSpc>
                <a:spcPts val="2400"/>
              </a:lnSpc>
              <a:buNone/>
            </a:pPr>
            <a:r>
              <a:rPr lang="en-US" sz="1900" b="1" dirty="0">
                <a:solidFill>
                  <a:srgbClr val="EEEFF5"/>
                </a:solidFill>
                <a:latin typeface="Barlow Bold" pitchFamily="34" charset="0"/>
                <a:ea typeface="Barlow Bold" pitchFamily="34" charset="-122"/>
                <a:cs typeface="Barlow Bold" pitchFamily="34" charset="-120"/>
              </a:rPr>
              <a:t>System Prompt</a:t>
            </a:r>
            <a:endParaRPr lang="en-US" sz="1900" dirty="0"/>
          </a:p>
        </p:txBody>
      </p:sp>
      <p:sp>
        <p:nvSpPr>
          <p:cNvPr id="9" name="Text 6"/>
          <p:cNvSpPr/>
          <p:nvPr/>
        </p:nvSpPr>
        <p:spPr>
          <a:xfrm>
            <a:off x="834866" y="4744998"/>
            <a:ext cx="8454866" cy="296942"/>
          </a:xfrm>
          <a:prstGeom prst="rect">
            <a:avLst/>
          </a:prstGeom>
          <a:noFill/>
          <a:ln/>
        </p:spPr>
        <p:txBody>
          <a:bodyPr wrap="none" lIns="0" tIns="0" rIns="0" bIns="0" rtlCol="0" anchor="t"/>
          <a:lstStyle/>
          <a:p>
            <a:pPr algn="ct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Định nghĩa vai trò tổng thể của AI. Ví dụ: “Bạn là một trợ lý AI chuyên tư vấn tài chính.”</a:t>
            </a:r>
            <a:endParaRPr lang="en-US" sz="1450" dirty="0"/>
          </a:p>
        </p:txBody>
      </p:sp>
      <p:sp>
        <p:nvSpPr>
          <p:cNvPr id="10" name="Shape 7"/>
          <p:cNvSpPr/>
          <p:nvPr/>
        </p:nvSpPr>
        <p:spPr>
          <a:xfrm>
            <a:off x="9556552" y="5876925"/>
            <a:ext cx="22860" cy="649367"/>
          </a:xfrm>
          <a:prstGeom prst="roundRect">
            <a:avLst>
              <a:gd name="adj" fmla="val 730560"/>
            </a:avLst>
          </a:prstGeom>
          <a:solidFill>
            <a:srgbClr val="60646A"/>
          </a:solidFill>
          <a:ln/>
        </p:spPr>
      </p:sp>
      <p:sp>
        <p:nvSpPr>
          <p:cNvPr id="11" name="Shape 8"/>
          <p:cNvSpPr/>
          <p:nvPr/>
        </p:nvSpPr>
        <p:spPr>
          <a:xfrm>
            <a:off x="9359265" y="5668208"/>
            <a:ext cx="417433" cy="417433"/>
          </a:xfrm>
          <a:prstGeom prst="roundRect">
            <a:avLst>
              <a:gd name="adj" fmla="val 40008"/>
            </a:avLst>
          </a:prstGeom>
          <a:solidFill>
            <a:srgbClr val="282C32"/>
          </a:solidFill>
          <a:ln/>
          <a:effectLst>
            <a:outerShdw sx="100000" sy="100000" kx="0" ky="0" algn="bl" rotWithShape="0" blurRad="45720" dist="22860" dir="13500000">
              <a:srgbClr val="ffffff">
                <a:alpha val="10000"/>
              </a:srgbClr>
            </a:outerShdw>
          </a:effectLst>
        </p:spPr>
      </p:sp>
      <p:sp>
        <p:nvSpPr>
          <p:cNvPr id="12" name="Text 9"/>
          <p:cNvSpPr/>
          <p:nvPr/>
        </p:nvSpPr>
        <p:spPr>
          <a:xfrm>
            <a:off x="9485948" y="5730359"/>
            <a:ext cx="164068" cy="293013"/>
          </a:xfrm>
          <a:prstGeom prst="rect">
            <a:avLst/>
          </a:prstGeom>
          <a:noFill/>
          <a:ln/>
        </p:spPr>
        <p:txBody>
          <a:bodyPr wrap="none" lIns="0" tIns="0" rIns="0" bIns="0" rtlCol="0" anchor="t"/>
          <a:lstStyle/>
          <a:p>
            <a:pPr algn="ctr" indent="0" marL="0">
              <a:lnSpc>
                <a:spcPts val="2300"/>
              </a:lnSpc>
              <a:buNone/>
            </a:pPr>
            <a:r>
              <a:rPr lang="en-US" sz="2300" b="1" dirty="0">
                <a:solidFill>
                  <a:srgbClr val="EEEFF5"/>
                </a:solidFill>
                <a:latin typeface="Barlow Bold" pitchFamily="34" charset="0"/>
                <a:ea typeface="Barlow Bold" pitchFamily="34" charset="-122"/>
                <a:cs typeface="Barlow Bold" pitchFamily="34" charset="-120"/>
              </a:rPr>
              <a:t>2</a:t>
            </a:r>
            <a:endParaRPr lang="en-US" sz="2300" dirty="0"/>
          </a:p>
        </p:txBody>
      </p:sp>
      <p:sp>
        <p:nvSpPr>
          <p:cNvPr id="13" name="Text 10"/>
          <p:cNvSpPr/>
          <p:nvPr/>
        </p:nvSpPr>
        <p:spPr>
          <a:xfrm>
            <a:off x="8347234" y="6711910"/>
            <a:ext cx="2441496" cy="305157"/>
          </a:xfrm>
          <a:prstGeom prst="rect">
            <a:avLst/>
          </a:prstGeom>
          <a:noFill/>
          <a:ln/>
        </p:spPr>
        <p:txBody>
          <a:bodyPr wrap="none" lIns="0" tIns="0" rIns="0" bIns="0" rtlCol="0" anchor="t"/>
          <a:lstStyle/>
          <a:p>
            <a:pPr algn="ctr" indent="0" marL="0">
              <a:lnSpc>
                <a:spcPts val="2400"/>
              </a:lnSpc>
              <a:buNone/>
            </a:pPr>
            <a:r>
              <a:rPr lang="en-US" sz="1900" b="1" dirty="0">
                <a:solidFill>
                  <a:srgbClr val="EEEFF5"/>
                </a:solidFill>
                <a:latin typeface="Barlow Bold" pitchFamily="34" charset="0"/>
                <a:ea typeface="Barlow Bold" pitchFamily="34" charset="-122"/>
                <a:cs typeface="Barlow Bold" pitchFamily="34" charset="-120"/>
              </a:rPr>
              <a:t>Role Prompt</a:t>
            </a:r>
            <a:endParaRPr lang="en-US" sz="1900" dirty="0"/>
          </a:p>
        </p:txBody>
      </p:sp>
      <p:sp>
        <p:nvSpPr>
          <p:cNvPr id="14" name="Text 11"/>
          <p:cNvSpPr/>
          <p:nvPr/>
        </p:nvSpPr>
        <p:spPr>
          <a:xfrm>
            <a:off x="5340548" y="7128391"/>
            <a:ext cx="8454866" cy="593884"/>
          </a:xfrm>
          <a:prstGeom prst="rect">
            <a:avLst/>
          </a:prstGeom>
          <a:noFill/>
          <a:ln/>
        </p:spPr>
        <p:txBody>
          <a:bodyPr wrap="square" lIns="0" tIns="0" rIns="0" bIns="0" rtlCol="0" anchor="t"/>
          <a:lstStyle/>
          <a:p>
            <a:pPr algn="ct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Hướng dẫn AI nhập vai vào một nhân vật cụ thể. Ví dụ: “Bạn là Sherlock Holmes, hãy phân tích vụ án này.”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22759"/>
            <a:ext cx="11949827"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Chain of Thought – Dạy AI tư duy theo từng bước</a:t>
            </a:r>
            <a:endParaRPr lang="en-US" sz="4450" dirty="0"/>
          </a:p>
        </p:txBody>
      </p:sp>
      <p:pic>
        <p:nvPicPr>
          <p:cNvPr id="3" name="Image 0" descr="preencoded.png">    </p:cNvPr>
          <p:cNvPicPr>
            <a:picLocks noChangeAspect="1"/>
          </p:cNvPicPr>
          <p:nvPr/>
        </p:nvPicPr>
        <p:blipFill>
          <a:blip r:embed="rId1"/>
          <a:stretch>
            <a:fillRect/>
          </a:stretch>
        </p:blipFill>
        <p:spPr>
          <a:xfrm>
            <a:off x="758309" y="2268736"/>
            <a:ext cx="1083231" cy="1612702"/>
          </a:xfrm>
          <a:prstGeom prst="rect">
            <a:avLst/>
          </a:prstGeom>
        </p:spPr>
      </p:pic>
      <p:sp>
        <p:nvSpPr>
          <p:cNvPr id="4" name="Text 1"/>
          <p:cNvSpPr/>
          <p:nvPr/>
        </p:nvSpPr>
        <p:spPr>
          <a:xfrm>
            <a:off x="2166461" y="248531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Định nghĩa</a:t>
            </a:r>
            <a:endParaRPr lang="en-US" sz="2200" dirty="0"/>
          </a:p>
        </p:txBody>
      </p:sp>
      <p:sp>
        <p:nvSpPr>
          <p:cNvPr id="5" name="Text 2"/>
          <p:cNvSpPr/>
          <p:nvPr/>
        </p:nvSpPr>
        <p:spPr>
          <a:xfrm>
            <a:off x="2166461" y="2971443"/>
            <a:ext cx="11705630"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Hướng dẫn AI giải thích từng bước suy luận thay vì chỉ đưa ra đáp án cuối cùng. Giống như bạn yêu cầu một người giải thích cách họ giải một bài toán.</a:t>
            </a:r>
            <a:endParaRPr lang="en-US" sz="1700" dirty="0"/>
          </a:p>
        </p:txBody>
      </p:sp>
      <p:pic>
        <p:nvPicPr>
          <p:cNvPr id="6" name="Image 1" descr="preencoded.png">    </p:cNvPr>
          <p:cNvPicPr>
            <a:picLocks noChangeAspect="1"/>
          </p:cNvPicPr>
          <p:nvPr/>
        </p:nvPicPr>
        <p:blipFill>
          <a:blip r:embed="rId2"/>
          <a:stretch>
            <a:fillRect/>
          </a:stretch>
        </p:blipFill>
        <p:spPr>
          <a:xfrm>
            <a:off x="758309" y="3881438"/>
            <a:ext cx="1083231" cy="1612702"/>
          </a:xfrm>
          <a:prstGeom prst="rect">
            <a:avLst/>
          </a:prstGeom>
        </p:spPr>
      </p:pic>
      <p:sp>
        <p:nvSpPr>
          <p:cNvPr id="7" name="Text 3"/>
          <p:cNvSpPr/>
          <p:nvPr/>
        </p:nvSpPr>
        <p:spPr>
          <a:xfrm>
            <a:off x="2166461" y="409801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Tại sao quan trọng?</a:t>
            </a:r>
            <a:endParaRPr lang="en-US" sz="2200" dirty="0"/>
          </a:p>
        </p:txBody>
      </p:sp>
      <p:sp>
        <p:nvSpPr>
          <p:cNvPr id="8" name="Text 4"/>
          <p:cNvSpPr/>
          <p:nvPr/>
        </p:nvSpPr>
        <p:spPr>
          <a:xfrm>
            <a:off x="2166461" y="4584144"/>
            <a:ext cx="11705630"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Cải thiện tính logic và khả năng suy luận của AI. AI có thể giải thích rõ ràng cách nó đưa ra kết luận, giúp người dùng hiểu rõ hơn về quá trình suy luận của AI.</a:t>
            </a:r>
            <a:endParaRPr lang="en-US" sz="1700" dirty="0"/>
          </a:p>
        </p:txBody>
      </p:sp>
      <p:pic>
        <p:nvPicPr>
          <p:cNvPr id="9" name="Image 2" descr="preencoded.png">    </p:cNvPr>
          <p:cNvPicPr>
            <a:picLocks noChangeAspect="1"/>
          </p:cNvPicPr>
          <p:nvPr/>
        </p:nvPicPr>
        <p:blipFill>
          <a:blip r:embed="rId3"/>
          <a:stretch>
            <a:fillRect/>
          </a:stretch>
        </p:blipFill>
        <p:spPr>
          <a:xfrm>
            <a:off x="758309" y="5494139"/>
            <a:ext cx="1083231" cy="1612702"/>
          </a:xfrm>
          <a:prstGeom prst="rect">
            <a:avLst/>
          </a:prstGeom>
        </p:spPr>
      </p:pic>
      <p:sp>
        <p:nvSpPr>
          <p:cNvPr id="10" name="Text 5"/>
          <p:cNvSpPr/>
          <p:nvPr/>
        </p:nvSpPr>
        <p:spPr>
          <a:xfrm>
            <a:off x="2166461" y="571071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Ứng dụng thực tế</a:t>
            </a:r>
            <a:endParaRPr lang="en-US" sz="2200" dirty="0"/>
          </a:p>
        </p:txBody>
      </p:sp>
      <p:sp>
        <p:nvSpPr>
          <p:cNvPr id="11" name="Text 6"/>
          <p:cNvSpPr/>
          <p:nvPr/>
        </p:nvSpPr>
        <p:spPr>
          <a:xfrm>
            <a:off x="2166461" y="6196846"/>
            <a:ext cx="11705630"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Tốt cho các bài toán phức tạp như toán học, lập luận pháp lý. Ví dụ, bạn có thể yêu cầu AI giải thích cách tính thuế thu nhập cá nhân.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890588"/>
            <a:ext cx="131137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Self-Consistency – So sánh nhiều câu trả lời để tìm đáp án tối ưu</a:t>
            </a:r>
            <a:endParaRPr lang="en-US" sz="4450" dirty="0"/>
          </a:p>
        </p:txBody>
      </p:sp>
      <p:sp>
        <p:nvSpPr>
          <p:cNvPr id="3" name="Text 1"/>
          <p:cNvSpPr/>
          <p:nvPr/>
        </p:nvSpPr>
        <p:spPr>
          <a:xfrm>
            <a:off x="1736288" y="4865965"/>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Tạo nhiều phương án</a:t>
            </a:r>
            <a:endParaRPr lang="en-US" sz="2200" dirty="0"/>
          </a:p>
        </p:txBody>
      </p:sp>
      <p:pic>
        <p:nvPicPr>
          <p:cNvPr id="4" name="Image 0" descr="preencoded.png">    </p:cNvPr>
          <p:cNvPicPr>
            <a:picLocks noChangeAspect="1"/>
          </p:cNvPicPr>
          <p:nvPr/>
        </p:nvPicPr>
        <p:blipFill>
          <a:blip r:embed="rId1"/>
          <a:stretch>
            <a:fillRect/>
          </a:stretch>
        </p:blipFill>
        <p:spPr>
          <a:xfrm>
            <a:off x="5020270" y="2749272"/>
            <a:ext cx="4589740" cy="4589740"/>
          </a:xfrm>
          <a:prstGeom prst="rect">
            <a:avLst/>
          </a:prstGeom>
        </p:spPr>
      </p:pic>
      <p:sp>
        <p:nvSpPr>
          <p:cNvPr id="5" name="Text 2"/>
          <p:cNvSpPr/>
          <p:nvPr/>
        </p:nvSpPr>
        <p:spPr>
          <a:xfrm>
            <a:off x="5684699" y="4551105"/>
            <a:ext cx="95845" cy="433388"/>
          </a:xfrm>
          <a:prstGeom prst="rect">
            <a:avLst/>
          </a:prstGeom>
          <a:noFill/>
          <a:ln/>
        </p:spPr>
        <p:txBody>
          <a:bodyPr wrap="none" lIns="0" tIns="0" rIns="0" bIns="0" rtlCol="0" anchor="t"/>
          <a:lstStyle/>
          <a:p>
            <a:pP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1</a:t>
            </a:r>
            <a:endParaRPr lang="en-US" sz="2100" dirty="0"/>
          </a:p>
        </p:txBody>
      </p:sp>
      <p:sp>
        <p:nvSpPr>
          <p:cNvPr id="6" name="Text 3"/>
          <p:cNvSpPr/>
          <p:nvPr/>
        </p:nvSpPr>
        <p:spPr>
          <a:xfrm>
            <a:off x="9934932" y="363735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So sánh</a:t>
            </a:r>
            <a:endParaRPr lang="en-US" sz="2200" dirty="0"/>
          </a:p>
        </p:txBody>
      </p:sp>
      <p:pic>
        <p:nvPicPr>
          <p:cNvPr id="7" name="Image 1" descr="preencoded.png">    </p:cNvPr>
          <p:cNvPicPr>
            <a:picLocks noChangeAspect="1"/>
          </p:cNvPicPr>
          <p:nvPr/>
        </p:nvPicPr>
        <p:blipFill>
          <a:blip r:embed="rId2"/>
          <a:stretch>
            <a:fillRect/>
          </a:stretch>
        </p:blipFill>
        <p:spPr>
          <a:xfrm>
            <a:off x="5020270" y="2749272"/>
            <a:ext cx="4589740" cy="4589740"/>
          </a:xfrm>
          <a:prstGeom prst="rect">
            <a:avLst/>
          </a:prstGeom>
        </p:spPr>
      </p:pic>
      <p:sp>
        <p:nvSpPr>
          <p:cNvPr id="8" name="Text 4"/>
          <p:cNvSpPr/>
          <p:nvPr/>
        </p:nvSpPr>
        <p:spPr>
          <a:xfrm>
            <a:off x="8269665" y="3594914"/>
            <a:ext cx="151686" cy="433388"/>
          </a:xfrm>
          <a:prstGeom prst="rect">
            <a:avLst/>
          </a:prstGeom>
          <a:noFill/>
          <a:ln/>
        </p:spPr>
        <p:txBody>
          <a:bodyPr wrap="none" lIns="0" tIns="0" rIns="0" bIns="0" rtlCol="0" anchor="t"/>
          <a:lstStyle/>
          <a:p>
            <a:pP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2</a:t>
            </a:r>
            <a:endParaRPr lang="en-US" sz="2100" dirty="0"/>
          </a:p>
        </p:txBody>
      </p:sp>
      <p:sp>
        <p:nvSpPr>
          <p:cNvPr id="9" name="Text 5"/>
          <p:cNvSpPr/>
          <p:nvPr/>
        </p:nvSpPr>
        <p:spPr>
          <a:xfrm>
            <a:off x="9934932" y="6094690"/>
            <a:ext cx="313777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Chọn phương án phổ biến</a:t>
            </a:r>
            <a:endParaRPr lang="en-US" sz="2200" dirty="0"/>
          </a:p>
        </p:txBody>
      </p:sp>
      <p:pic>
        <p:nvPicPr>
          <p:cNvPr id="10" name="Image 2" descr="preencoded.png">    </p:cNvPr>
          <p:cNvPicPr>
            <a:picLocks noChangeAspect="1"/>
          </p:cNvPicPr>
          <p:nvPr/>
        </p:nvPicPr>
        <p:blipFill>
          <a:blip r:embed="rId3"/>
          <a:stretch>
            <a:fillRect/>
          </a:stretch>
        </p:blipFill>
        <p:spPr>
          <a:xfrm>
            <a:off x="5020270" y="2749272"/>
            <a:ext cx="4589740" cy="4589740"/>
          </a:xfrm>
          <a:prstGeom prst="rect">
            <a:avLst/>
          </a:prstGeom>
        </p:spPr>
      </p:pic>
      <p:sp>
        <p:nvSpPr>
          <p:cNvPr id="11" name="Text 6"/>
          <p:cNvSpPr/>
          <p:nvPr/>
        </p:nvSpPr>
        <p:spPr>
          <a:xfrm>
            <a:off x="7794010" y="6335851"/>
            <a:ext cx="146209" cy="433388"/>
          </a:xfrm>
          <a:prstGeom prst="rect">
            <a:avLst/>
          </a:prstGeom>
          <a:noFill/>
          <a:ln/>
        </p:spPr>
        <p:txBody>
          <a:bodyPr wrap="none" lIns="0" tIns="0" rIns="0" bIns="0" rtlCol="0" anchor="t"/>
          <a:lstStyle/>
          <a:p>
            <a:pP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3</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013936"/>
            <a:ext cx="1105257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Ứng dụng Prompt Engineering vào công việc</a:t>
            </a:r>
            <a:endParaRPr lang="en-US" sz="4450" dirty="0"/>
          </a:p>
        </p:txBody>
      </p:sp>
      <p:pic>
        <p:nvPicPr>
          <p:cNvPr id="3" name="Image 0" descr="preencoded.png">    </p:cNvPr>
          <p:cNvPicPr>
            <a:picLocks noChangeAspect="1"/>
          </p:cNvPicPr>
          <p:nvPr/>
        </p:nvPicPr>
        <p:blipFill>
          <a:blip r:embed="rId1"/>
          <a:stretch>
            <a:fillRect/>
          </a:stretch>
        </p:blipFill>
        <p:spPr>
          <a:xfrm>
            <a:off x="758309" y="2159913"/>
            <a:ext cx="6394371" cy="3951923"/>
          </a:xfrm>
          <a:prstGeom prst="rect">
            <a:avLst/>
          </a:prstGeom>
        </p:spPr>
      </p:pic>
      <p:sp>
        <p:nvSpPr>
          <p:cNvPr id="4" name="Text 1"/>
          <p:cNvSpPr/>
          <p:nvPr/>
        </p:nvSpPr>
        <p:spPr>
          <a:xfrm>
            <a:off x="758309" y="638258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Viết lách</a:t>
            </a:r>
            <a:endParaRPr lang="en-US" sz="2200" dirty="0"/>
          </a:p>
        </p:txBody>
      </p:sp>
      <p:sp>
        <p:nvSpPr>
          <p:cNvPr id="5" name="Text 2"/>
          <p:cNvSpPr/>
          <p:nvPr/>
        </p:nvSpPr>
        <p:spPr>
          <a:xfrm>
            <a:off x="758309" y="6868716"/>
            <a:ext cx="6394371"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Hỗ trợ sáng tạo nội dung, chỉnh sửa văn bản.</a:t>
            </a:r>
            <a:endParaRPr lang="en-US" sz="1700" dirty="0"/>
          </a:p>
        </p:txBody>
      </p:sp>
      <p:pic>
        <p:nvPicPr>
          <p:cNvPr id="6" name="Image 1" descr="preencoded.png">    </p:cNvPr>
          <p:cNvPicPr>
            <a:picLocks noChangeAspect="1"/>
          </p:cNvPicPr>
          <p:nvPr/>
        </p:nvPicPr>
        <p:blipFill>
          <a:blip r:embed="rId2"/>
          <a:stretch>
            <a:fillRect/>
          </a:stretch>
        </p:blipFill>
        <p:spPr>
          <a:xfrm>
            <a:off x="7477601" y="2159913"/>
            <a:ext cx="6394490" cy="3952042"/>
          </a:xfrm>
          <a:prstGeom prst="rect">
            <a:avLst/>
          </a:prstGeom>
        </p:spPr>
      </p:pic>
      <p:sp>
        <p:nvSpPr>
          <p:cNvPr id="7" name="Text 3"/>
          <p:cNvSpPr/>
          <p:nvPr/>
        </p:nvSpPr>
        <p:spPr>
          <a:xfrm>
            <a:off x="7477601" y="638270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Lập trình</a:t>
            </a:r>
            <a:endParaRPr lang="en-US" sz="2200" dirty="0"/>
          </a:p>
        </p:txBody>
      </p:sp>
      <p:sp>
        <p:nvSpPr>
          <p:cNvPr id="8" name="Text 4"/>
          <p:cNvSpPr/>
          <p:nvPr/>
        </p:nvSpPr>
        <p:spPr>
          <a:xfrm>
            <a:off x="7477601" y="6868835"/>
            <a:ext cx="6394490"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Hỗ trợ viết, debug, và giải thích code.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2025-02-11T01:42:00Z</dcterms:created>
  <dcterms:modified xsi:type="dcterms:W3CDTF">2025-02-11T01:42:00Z</dcterms:modified>
</cp:coreProperties>
</file>